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739" r:id="rId9"/>
    <p:sldId id="2661" r:id="rId10"/>
    <p:sldId id="2662" r:id="rId11"/>
    <p:sldId id="2663" r:id="rId12"/>
    <p:sldId id="259" r:id="rId13"/>
    <p:sldId id="2630" r:id="rId14"/>
    <p:sldId id="2647" r:id="rId15"/>
    <p:sldId id="2648" r:id="rId16"/>
    <p:sldId id="2649" r:id="rId17"/>
    <p:sldId id="2645" r:id="rId18"/>
    <p:sldId id="2650" r:id="rId19"/>
    <p:sldId id="2651" r:id="rId20"/>
    <p:sldId id="2652" r:id="rId21"/>
    <p:sldId id="2653" r:id="rId22"/>
    <p:sldId id="2641" r:id="rId23"/>
    <p:sldId id="2654" r:id="rId24"/>
    <p:sldId id="2655" r:id="rId25"/>
    <p:sldId id="2656" r:id="rId26"/>
    <p:sldId id="2657" r:id="rId27"/>
    <p:sldId id="2658" r:id="rId28"/>
    <p:sldId id="2659" r:id="rId29"/>
    <p:sldId id="2660" r:id="rId30"/>
    <p:sldId id="2632" r:id="rId31"/>
    <p:sldId id="2642" r:id="rId32"/>
    <p:sldId id="2637" r:id="rId33"/>
    <p:sldId id="2667" r:id="rId34"/>
    <p:sldId id="2668" r:id="rId35"/>
    <p:sldId id="2669" r:id="rId36"/>
    <p:sldId id="2643" r:id="rId37"/>
    <p:sldId id="2665" r:id="rId38"/>
    <p:sldId id="2639" r:id="rId39"/>
    <p:sldId id="2666" r:id="rId40"/>
    <p:sldId id="2664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969CA7"/>
    <a:srgbClr val="FF9900"/>
    <a:srgbClr val="C00000"/>
    <a:srgbClr val="0432FF"/>
    <a:srgbClr val="0096FF"/>
    <a:srgbClr val="1D1D1A"/>
    <a:srgbClr val="F2F2F2"/>
    <a:srgbClr val="4F81BD"/>
    <a:srgbClr val="E2F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7" autoAdjust="0"/>
    <p:restoredTop sz="74564" autoAdjust="0"/>
  </p:normalViewPr>
  <p:slideViewPr>
    <p:cSldViewPr snapToGrid="0" snapToObjects="1">
      <p:cViewPr varScale="1">
        <p:scale>
          <a:sx n="116" d="100"/>
          <a:sy n="116" d="100"/>
        </p:scale>
        <p:origin x="18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模型作为一种先进的人工智能模型，通过分析大量文本数据中的模式来学习理解和生成类人文本，已成为自然语言处理（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）领域的最新技术水平，并被认为是编码器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解码器架构的演进。它最初是为序列转导或神经机器翻译而设计的，擅长将输入序列转换为输出序列，并且是第一个完全依赖自注意力机制来计算其输入和输出表示，而不使用序列对齐的循环神经网络（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）或卷积的模型。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其核心特点是保留了编码器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解码器结构，并通过分析不同元素之间的关系来理解上下文和意义，这几乎完全依赖于一种称为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注意力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的数学技术。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Vaswani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等人发表的论文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《Attention Is All You Need》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引入了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架构，该架构凭借其并行处理能力，迅速取代了循环神经网络（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）等早期模型，成为现代人工智能，尤其是大型语言模型（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）的基础。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的核心组件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自注意力机制（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Self-Attention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虽然赋予了模型强大的上下文理解能力，但也带来了计算瓶颈。具体而言，自注意力机制的计算复杂度和内存占用均与输入序列长度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的平方成正比，即 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O(N²)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。这意味着当处理长序列时，计算成本会急剧上升，成为一个主要的性能瓶颈。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CB235-BB63-1A43-0465-19AD3AC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7AAD10-0E8B-E600-44D4-500C4531C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5FA293-1F6F-AAAB-0084-CC796A57B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24EFC-7807-670E-3ED4-0E1F24FEC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695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2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69B42-E16E-E049-7422-1AA7EB89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DE228-D540-FD87-E2B1-C3D0BB54F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8F319-218F-0BD4-8197-2C8969F9A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99B0-7E8E-B6E4-1B0C-BAC27A9A8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7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AED58-4584-E4D3-C10E-7B2DFE32D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357E9-211C-4CB3-7BD1-67BB337AE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E02A1-AB3E-9D79-4E72-C4F9DD165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79D1-70FC-F2B7-538E-4C2686075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52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574C-43D0-8607-C7B9-16E44FA3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767B53-0AD1-0664-618A-DBAE86E6E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BEF13A3-6923-6D80-C11D-67851D774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7F504D-F3B7-41ED-DEC1-83E7CFB08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08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二次复杂度带来了显著的局限性。在处理长序列（例如长文档、高分辨率图像或基因组数据）时，其计算和内存需求变得令人望而却步。例如，当输入序列长度增加时，内存使用量会迅速增长。这不仅限制了模型能够处理的上下文长度，还导致了高昂的训练和推理成本，并因巨大的能源消耗而对环境产生影响。这些挑战催生了对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高效 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Transformers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）的研究，旨在通过修改流行的但计算要求高的基于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的语言建模技术，使其在保持强大性能的同时降低计算和内存开销。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9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C793-2D79-213D-38DB-06EB4265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3294EF-59D0-231F-D564-813F55EDF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0C884-130F-EF76-4F86-FF83264E0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二次复杂度带来了显著的局限性。在处理长序列（例如长文档、高分辨率图像或基因组数据）时，其计算和内存需求变得令人望而却步。例如，当输入序列长度增加时，内存使用量会迅速增长。这不仅限制了模型能够处理的上下文长度，还导致了高昂的训练和推理成本，并因巨大的能源消耗而对环境产生影响。这些挑战催生了对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高效 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Transformers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）的研究，旨在通过修改流行的但计算要求高的基于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的语言建模技术，使其在保持强大性能的同时降低计算和内存开销。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5A9FE-5403-E297-D028-4F41083E8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7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8D208-647E-BE4A-E6DD-8433025C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CCF5E-7B69-EF69-59CC-B690597DA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40C6-74DE-0914-575F-90E144CFF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二次复杂度带来了显著的局限性。在处理长序列（例如长文档、高分辨率图像或基因组数据）时，其计算和内存需求变得令人望而却步。例如，当输入序列长度增加时，内存使用量会迅速增长。这不仅限制了模型能够处理的上下文长度，还导致了高昂的训练和推理成本，并因巨大的能源消耗而对环境产生影响。这些挑战催生了对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高效 </a:t>
            </a:r>
            <a:r>
              <a:rPr lang="en-US" altLang="zh-CN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Transformers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）的研究，旨在通过修改流行的但计算要求高的基于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的语言建模技术，使其在保持强大性能的同时降低计算和内存开销。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07AA0-D4ED-D9D5-7045-17B537F18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18A67-5388-4A87-C0DD-111EA83C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9A05A-D0E2-E0AA-2C3F-730DEEB9D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9E0715-CA2E-109A-B9E0-BF9CA2216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16555-D834-5CC5-F4AB-07D171606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优势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O(N)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复杂度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可表示为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形式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自回归推理极快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理论基础扎实</a:t>
            </a:r>
          </a:p>
          <a:p>
            <a:br>
              <a:rPr lang="en-US" dirty="0"/>
            </a:b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✗ 局限</a:t>
            </a: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近似误差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某些任务性能下降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核函数选择敏感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需要特殊初始化</a:t>
            </a:r>
          </a:p>
          <a:p>
            <a:br>
              <a:rPr lang="zh-CN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8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09A40-487E-7AA3-0A33-25A9EA3E0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BAFFA0-15E2-B924-A8C2-7D4C7E3AB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C57D4C-EB07-E845-76A0-3E9A9A599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94923E-66B1-CEE2-BC05-242C56771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39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✓ 优势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极致的计算效率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硬件友好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实现简单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适合边缘设备</a:t>
            </a:r>
          </a:p>
          <a:p>
            <a:br>
              <a:rPr lang="en-US" dirty="0"/>
            </a:b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✗ 局限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表达能力严重受限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复杂任务性能差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缺乏理论保证</a:t>
            </a:r>
          </a:p>
          <a:p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长距离依赖建模弱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35630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2025/7/16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.cool/arxiv/2006.16236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F594DD-58C1-0E61-49A6-BDC6B9CA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" y="4282938"/>
            <a:ext cx="7238095" cy="19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7C0614-C1A6-EBD6-35E7-CC093E77B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373" y="0"/>
            <a:ext cx="5148264" cy="4872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4EECD-FBCC-EDB9-6520-768897F0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82853" cy="43193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-8607" y="962993"/>
            <a:ext cx="12196763" cy="3758453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861" y="3880886"/>
            <a:ext cx="1944216" cy="643926"/>
          </a:xfrm>
          <a:noFill/>
        </p:spPr>
        <p:txBody>
          <a:bodyPr anchor="ctr"/>
          <a:lstStyle/>
          <a:p>
            <a:r>
              <a:rPr lang="en-US" altLang="zh-CN"/>
              <a:t>ZOMI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7189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39431" y="136667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522738-1559-F0E8-1AB8-CC3EFF125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860" y="2560376"/>
            <a:ext cx="10659020" cy="1082322"/>
          </a:xfrm>
        </p:spPr>
        <p:txBody>
          <a:bodyPr/>
          <a:lstStyle/>
          <a:p>
            <a:r>
              <a:rPr lang="zh-CN" altLang="en-US" sz="4800" dirty="0">
                <a:solidFill>
                  <a:schemeClr val="tx2"/>
                </a:solidFill>
              </a:rPr>
              <a:t>高效 </a:t>
            </a:r>
            <a:r>
              <a:rPr lang="en-US" altLang="zh-CN" sz="4800" dirty="0">
                <a:solidFill>
                  <a:schemeClr val="tx2"/>
                </a:solidFill>
              </a:rPr>
              <a:t>Transformer </a:t>
            </a:r>
            <a:r>
              <a:rPr lang="zh-CN" altLang="en-US" sz="4800" dirty="0">
                <a:solidFill>
                  <a:schemeClr val="tx2"/>
                </a:solidFill>
              </a:rPr>
              <a:t>研究</a:t>
            </a:r>
            <a:br>
              <a:rPr lang="zh-CN" altLang="en-US" dirty="0">
                <a:solidFill>
                  <a:schemeClr val="tx2"/>
                </a:solidFill>
              </a:rPr>
            </a:br>
            <a:br>
              <a:rPr lang="zh-CN" altLang="en-US" sz="4800" dirty="0">
                <a:solidFill>
                  <a:schemeClr val="tx2"/>
                </a:solidFill>
              </a:rPr>
            </a:br>
            <a:endParaRPr lang="en-US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en-US" dirty="0"/>
                  <a:t>之前工作证明了多头自注意力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只要有足够注意力头数就可以表示任意的卷积层。但是，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论文反向表明，用自回归目标训练自注意力层可以被看作是一个 </a:t>
                </a:r>
                <a:r>
                  <a:rPr lang="en" altLang="zh-CN" dirty="0"/>
                  <a:t>RNN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可以显著加快自回归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模型推理时间。</a:t>
                </a:r>
                <a:endParaRPr lang="en-US" altLang="zh-CN" dirty="0"/>
              </a:p>
              <a:p>
                <a:r>
                  <a:rPr lang="zh-CN" altLang="en-US" dirty="0"/>
                  <a:t>将 </a:t>
                </a:r>
                <a:r>
                  <a:rPr lang="en-US" altLang="zh-CN" dirty="0"/>
                  <a:t>self-attention </a:t>
                </a:r>
                <a:r>
                  <a:rPr lang="zh-CN" altLang="en-US" dirty="0"/>
                  <a:t>表示为核特征图的线性点积，并利用矩阵乘积的结合率将复杂度从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降低到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为序列长度。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</p:spPr>
            <p:txBody>
              <a:bodyPr/>
              <a:lstStyle/>
              <a:p>
                <a:r>
                  <a:rPr lang="zh-CN" altLang="en-US" sz="2200" dirty="0"/>
                  <a:t>给定一个下标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/>
                  <a:t>，返回一个矩阵的第 行作为一个向量，对应任意相似性函数，可以写出一个广义的注意力方程：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其中，相似性函数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i="0" dirty="0" smtClean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sz="22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替代为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数学等价。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  <a:blipFill>
                <a:blip r:embed="rId2"/>
                <a:stretch>
                  <a:fillRect l="-965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5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为了保留</a:t>
                </a:r>
                <a:r>
                  <a:rPr lang="en" altLang="zh-CN" sz="2200" dirty="0"/>
                  <a:t>Attention</a:t>
                </a:r>
                <a:r>
                  <a:rPr lang="zh-CN" altLang="en-US" sz="2200" dirty="0"/>
                  <a:t>相似的分布特性，需要对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施加一个非负的约束，保证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200" dirty="0"/>
                  <a:t> 恒成立。</a:t>
                </a:r>
                <a:endParaRPr lang="en-US" altLang="zh-CN" sz="2200" dirty="0"/>
              </a:p>
              <a:p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如果直接去掉</a:t>
                </a:r>
                <a:r>
                  <a:rPr lang="en" altLang="zh-CN" sz="2200" b="0" i="0" dirty="0">
                    <a:effectLst/>
                    <a:latin typeface="Georgia" panose="02040502050405020303" pitchFamily="18" charset="0"/>
                  </a:rPr>
                  <a:t>Softmax</a:t>
                </a:r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那么就是</a:t>
                </a:r>
                <a:r>
                  <a:rPr lang="zh-CN" altLang="en-US" sz="2200" b="0" i="0" u="none" strike="noStrike" dirty="0">
                    <a:solidFill>
                      <a:srgbClr val="0000FF"/>
                    </a:solidFill>
                    <a:effectLst/>
                    <a:latin typeface="MathJax_Mai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 smtClean="0">
                        <a:latin typeface="Cambria Math" panose="02040503050406030204" pitchFamily="18" charset="0"/>
                      </a:rPr>
                      <m:t>sim</m:t>
                    </m:r>
                    <m:d>
                      <m:d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" altLang="zh-CN" sz="22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问题是内积无法保证非负性，所以这还不是一个合理的选择。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29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的每个元素都是非负的，那么内积自然也就是非负的。为了完成这点，可以给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各自加个特征表示核函数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altLang="zh-CN" sz="2200" dirty="0"/>
                  <a:t> </a:t>
                </a:r>
                <a:r>
                  <a:rPr lang="zh-CN" altLang="el-GR" sz="2200" dirty="0"/>
                  <a:t>，</a:t>
                </a:r>
                <a:r>
                  <a:rPr lang="zh-CN" altLang="en-US" sz="2200" dirty="0"/>
                  <a:t>则可以将广义的 </a:t>
                </a:r>
                <a:r>
                  <a:rPr lang="en-US" altLang="zh-CN" sz="2200" dirty="0"/>
                  <a:t>self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Attention</a:t>
                </a:r>
                <a:r>
                  <a:rPr lang="zh-CN" altLang="en-US" sz="2200" dirty="0"/>
                  <a:t> 重写为：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en-US" sz="2200" dirty="0"/>
              </a:p>
              <a:p>
                <a:r>
                  <a:rPr lang="zh-CN" altLang="en-US" sz="2200" b="0" i="0" dirty="0">
                    <a:solidFill>
                      <a:srgbClr val="2C3E50"/>
                    </a:solidFill>
                    <a:effectLst/>
                    <a:latin typeface="-apple-system"/>
                  </a:rPr>
                  <a:t>根据矩阵乘法的结合律，进一步简化：</a:t>
                </a:r>
                <a:endParaRPr lang="en-US" altLang="zh-CN" sz="2200" b="0" i="0" dirty="0">
                  <a:solidFill>
                    <a:srgbClr val="2C3E50"/>
                  </a:solidFill>
                  <a:effectLst/>
                  <a:latin typeface="-apple-system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462" b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7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当分子写成向量形式时，可以简化为：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" altLang="zh-CN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" altLang="zh-CN" sz="22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特征映射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逐行应用于矩阵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200" dirty="0"/>
                  <a:t>。最终 </a:t>
                </a:r>
                <a:r>
                  <a:rPr lang="en-US" altLang="zh-CN" sz="2200" dirty="0"/>
                  <a:t>L</a:t>
                </a:r>
                <a:r>
                  <a:rPr lang="en" altLang="zh-CN" sz="2200" dirty="0" err="1"/>
                  <a:t>inear</a:t>
                </a:r>
                <a:r>
                  <a:rPr lang="en" altLang="zh-CN" sz="2200" dirty="0"/>
                  <a:t> transformer</a:t>
                </a:r>
                <a:r>
                  <a:rPr lang="zh-CN" altLang="en-US" sz="2200" dirty="0"/>
                  <a:t> 时间复杂度、空间复杂度都是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的，因为可以一次计算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200" dirty="0"/>
                  <a:t> 并且在每个查询中重复使用。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8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200" dirty="0"/>
                  <a:t>Paper</a:t>
                </a:r>
                <a:r>
                  <a:rPr lang="zh-CN" altLang="en-US" sz="2200" dirty="0">
                    <a:hlinkClick r:id="rId2"/>
                  </a:rPr>
                  <a:t> </a:t>
                </a:r>
                <a:r>
                  <a:rPr lang="en" altLang="zh-CN" sz="2200" dirty="0">
                    <a:hlinkClick r:id="rId2"/>
                  </a:rPr>
                  <a:t>Transformers are RNNs: Fast Autoregressive Transformers with Linear Attention</a:t>
                </a:r>
                <a:r>
                  <a:rPr lang="zh-CN" altLang="en-US" sz="2200" dirty="0"/>
                  <a:t> 选择的是值域非负的激活函数：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𝑒𝑙𝑢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2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18D5A-2528-E328-4341-DB19816D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2C8986-1959-2209-7697-CF2F082F522B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A3289D-A9EB-2B1D-F33A-7395D0F8E305}"/>
              </a:ext>
            </a:extLst>
          </p:cNvPr>
          <p:cNvSpPr txBox="1"/>
          <p:nvPr/>
        </p:nvSpPr>
        <p:spPr>
          <a:xfrm>
            <a:off x="1161561" y="3429000"/>
            <a:ext cx="101324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2F2F2"/>
                </a:solidFill>
              </a:rPr>
              <a:t>Attention Free Transformer (AFT)</a:t>
            </a:r>
            <a:br>
              <a:rPr lang="en-US" altLang="zh-CN" sz="4800" b="1" dirty="0">
                <a:solidFill>
                  <a:srgbClr val="F2F2F2"/>
                </a:solidFill>
              </a:rPr>
            </a:br>
            <a:r>
              <a:rPr lang="zh-CN" altLang="en-US" sz="4000" b="1" dirty="0">
                <a:solidFill>
                  <a:schemeClr val="bg1"/>
                </a:solidFill>
              </a:rPr>
              <a:t>完全移除注意力机制，用加权平均替代</a:t>
            </a:r>
            <a:endParaRPr lang="en-US" altLang="zh-CN" sz="40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777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sz="2200" dirty="0"/>
                  <a:t>Attention Free Transformer (AFT) </a:t>
                </a:r>
                <a:r>
                  <a:rPr lang="zh-CN" altLang="en-US" sz="2200" dirty="0"/>
                  <a:t>是 </a:t>
                </a:r>
                <a:r>
                  <a:rPr lang="en" altLang="zh-CN" sz="2200" dirty="0"/>
                  <a:t>Apple</a:t>
                </a:r>
                <a:r>
                  <a:rPr lang="zh-CN" altLang="en-US" sz="2200" dirty="0"/>
                  <a:t> 提出的一种新型的神经网络模型，它在传统 </a:t>
                </a:r>
                <a:r>
                  <a:rPr lang="en" altLang="zh-CN" sz="2200" dirty="0"/>
                  <a:t>Transformer </a:t>
                </a:r>
                <a:r>
                  <a:rPr lang="zh-CN" altLang="en-US" sz="2200" dirty="0"/>
                  <a:t>基础上，消除了点积自注意力，使内存复杂度从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变成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200" dirty="0"/>
                  <a:t>，</a:t>
                </a:r>
                <a:r>
                  <a:rPr lang="zh-CN" altLang="en-US" sz="2200" dirty="0"/>
                  <a:t>其中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 是序列长度，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dirty="0"/>
                  <a:t> 是嵌入的维数。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没有照片描述。">
            <a:extLst>
              <a:ext uri="{FF2B5EF4-FFF2-40B4-BE49-F238E27FC236}">
                <a16:creationId xmlns:a16="http://schemas.microsoft.com/office/drawing/2014/main" id="{9AC469F2-CA57-D7F4-100A-8D4AB536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429000"/>
            <a:ext cx="10063163" cy="2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3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经过三个 </a:t>
                </a:r>
                <a:r>
                  <a:rPr lang="en" altLang="zh-CN" dirty="0"/>
                  <a:t>linear Transformer</a:t>
                </a:r>
                <a:r>
                  <a:rPr lang="zh-CN" altLang="en-US" dirty="0"/>
                  <a:t> 得到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3</a:t>
                </a:r>
                <a:r>
                  <a:rPr lang="zh-CN" altLang="en-US" dirty="0"/>
                  <a:t>个矩阵， 维度为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dirty="0"/>
                  <a:t> </a:t>
                </a:r>
                <a:r>
                  <a:rPr lang="zh-CN" altLang="en" dirty="0"/>
                  <a:t>。</a:t>
                </a:r>
                <a:r>
                  <a:rPr lang="en" altLang="zh-CN" dirty="0"/>
                  <a:t>AFT</a:t>
                </a:r>
                <a:r>
                  <a:rPr lang="zh-CN" altLang="en-US" dirty="0"/>
                  <a:t> 引入了一个新的可训练参数矩阵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论文将其称之为可学习的一对一位置偏置（</a:t>
                </a:r>
                <a:r>
                  <a:rPr lang="en" altLang="zh-CN" dirty="0"/>
                  <a:t>learned pair-wise position biases</a:t>
                </a:r>
                <a:r>
                  <a:rPr lang="zh-CN" altLang="en" dirty="0"/>
                  <a:t>）。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05F399-6579-41AC-046F-1D9CC85D7E8E}"/>
              </a:ext>
            </a:extLst>
          </p:cNvPr>
          <p:cNvGrpSpPr/>
          <p:nvPr/>
        </p:nvGrpSpPr>
        <p:grpSpPr>
          <a:xfrm>
            <a:off x="609655" y="2962832"/>
            <a:ext cx="10962440" cy="3189997"/>
            <a:chOff x="609655" y="2962832"/>
            <a:chExt cx="10962440" cy="3189997"/>
          </a:xfrm>
        </p:grpSpPr>
        <p:pic>
          <p:nvPicPr>
            <p:cNvPr id="10242" name="Picture 2" descr="在这里插入图片描述">
              <a:extLst>
                <a:ext uri="{FF2B5EF4-FFF2-40B4-BE49-F238E27FC236}">
                  <a16:creationId xmlns:a16="http://schemas.microsoft.com/office/drawing/2014/main" id="{2DAFAF37-2D5C-A4F1-F4AC-921CF900C2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872"/>
            <a:stretch/>
          </p:blipFill>
          <p:spPr bwMode="auto">
            <a:xfrm>
              <a:off x="609655" y="2962832"/>
              <a:ext cx="8134038" cy="318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在这里插入图片描述">
              <a:extLst>
                <a:ext uri="{FF2B5EF4-FFF2-40B4-BE49-F238E27FC236}">
                  <a16:creationId xmlns:a16="http://schemas.microsoft.com/office/drawing/2014/main" id="{D70076D6-85AD-A491-5E73-AB22EB43B0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7066" r="36780"/>
            <a:stretch/>
          </p:blipFill>
          <p:spPr bwMode="auto">
            <a:xfrm>
              <a:off x="9626174" y="3622336"/>
              <a:ext cx="1945921" cy="190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76DAF83A-B56A-4D4E-5931-5B9F1B936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3693" y="5433818"/>
              <a:ext cx="2202708" cy="4262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331C83-930D-3C7C-AAB8-7F28C6BCC730}"/>
                </a:ext>
              </a:extLst>
            </p:cNvPr>
            <p:cNvSpPr txBox="1"/>
            <p:nvPr/>
          </p:nvSpPr>
          <p:spPr>
            <a:xfrm>
              <a:off x="9137930" y="5462258"/>
              <a:ext cx="976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output</a:t>
              </a:r>
              <a:endPara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6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</p:spPr>
            <p:txBody>
              <a:bodyPr/>
              <a:lstStyle/>
              <a:p>
                <a:r>
                  <a:rPr lang="zh-CN" altLang="en-US" dirty="0"/>
                  <a:t> 求偏置的权重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" altLang="zh-CN" dirty="0"/>
                  <a:t> </a:t>
                </a:r>
                <a:r>
                  <a:rPr lang="zh-CN" altLang="en-US" dirty="0"/>
                  <a:t>取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的向量，和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做点乘后以列方向计算 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。该步骤的计算复杂度为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2822270-EA0A-BF36-AE79-1BD54F2E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83" y="3539753"/>
            <a:ext cx="7871796" cy="27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029" y="925285"/>
            <a:ext cx="11161240" cy="5007429"/>
          </a:xfrm>
        </p:spPr>
        <p:txBody>
          <a:bodyPr anchor="ctr"/>
          <a:lstStyle/>
          <a:p>
            <a:pPr marL="696306" lvl="1" indent="-457200">
              <a:buFont typeface="+mj-lt"/>
              <a:buAutoNum type="arabicPeriod"/>
            </a:pP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背景与动机：为什么需要高效 </a:t>
            </a:r>
            <a:r>
              <a:rPr lang="en-US" altLang="zh-CN" sz="2400" dirty="0">
                <a:latin typeface="Gill Sans MT" panose="020B0502020104020203" pitchFamily="34" charset="0"/>
              </a:rPr>
              <a:t>Transformer</a:t>
            </a:r>
            <a:r>
              <a:rPr lang="zh-CN" altLang="en-US" sz="2400" dirty="0">
                <a:latin typeface="Gill Sans MT" panose="020B0502020104020203" pitchFamily="34" charset="0"/>
              </a:rPr>
              <a:t>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标准 </a:t>
            </a:r>
            <a:r>
              <a:rPr lang="en-US" altLang="zh-CN" sz="2400" dirty="0">
                <a:latin typeface="Gill Sans MT" panose="020B0502020104020203" pitchFamily="34" charset="0"/>
              </a:rPr>
              <a:t>Transformer </a:t>
            </a:r>
            <a:r>
              <a:rPr lang="zh-CN" altLang="en-US" sz="2400" dirty="0">
                <a:latin typeface="Gill Sans MT" panose="020B0502020104020203" pitchFamily="34" charset="0"/>
              </a:rPr>
              <a:t>的效率瓶颈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三种解决方案：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Linear Attention - </a:t>
            </a:r>
            <a:r>
              <a:rPr lang="zh-CN" altLang="en-US" sz="2000" dirty="0">
                <a:latin typeface="Gill Sans MT" panose="020B0502020104020203" pitchFamily="34" charset="0"/>
              </a:rPr>
              <a:t>数学重构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AFT - </a:t>
            </a:r>
            <a:r>
              <a:rPr lang="zh-CN" altLang="en-US" sz="2000" dirty="0">
                <a:latin typeface="Gill Sans MT" panose="020B0502020104020203" pitchFamily="34" charset="0"/>
              </a:rPr>
              <a:t>抛弃注意力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Longformer - </a:t>
            </a:r>
            <a:r>
              <a:rPr lang="zh-CN" altLang="en-US" sz="2000" dirty="0">
                <a:latin typeface="Gill Sans MT" panose="020B0502020104020203" pitchFamily="34" charset="0"/>
              </a:rPr>
              <a:t>稀疏注意力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性能对比与应用场景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未来展望与结论</a:t>
            </a:r>
          </a:p>
          <a:p>
            <a:pPr marL="239106" lvl="1" indent="0">
              <a:buNone/>
            </a:pP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𝐴𝑡𝑡𝑒𝑛𝑡𝑖𝑜𝑛</m:t>
                        </m:r>
                      </m:e>
                      <m:sup>
                        <m:r>
                          <m:rPr>
                            <m:nor/>
                          </m:rPr>
                          <a:rPr lang="en" altLang="zh-CN" i="1" dirty="0"/>
                          <m:t>(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t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矩阵。将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用 </a:t>
                </a:r>
                <a:r>
                  <a:rPr lang="en" altLang="zh-CN" dirty="0"/>
                  <a:t>sigmoid</a:t>
                </a:r>
                <a:r>
                  <a:rPr lang="zh-CN" altLang="en-US" dirty="0"/>
                  <a:t> 变换后，点乘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𝐴𝑡𝑡𝑒𝑛𝑡𝑖𝑜𝑛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)⨀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D50F06A-00FB-8427-E61C-4C0D344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21" y="3516634"/>
            <a:ext cx="6383668" cy="29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dirty="0"/>
                  <a:t>​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)⨀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B8411ED-EF95-C026-6902-3D48FB5A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566" y="3116215"/>
            <a:ext cx="8753629" cy="3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9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 </a:t>
                </a:r>
                <a:r>
                  <a:rPr lang="en-US" altLang="zh-CN" dirty="0"/>
                  <a:t>Step3</a:t>
                </a:r>
                <a:r>
                  <a:rPr lang="zh-CN" altLang="en-US" dirty="0"/>
                  <a:t> 使用交换律得到：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4D309E-825B-78EE-9542-9D34DC54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0" y="3553178"/>
            <a:ext cx="11306541" cy="23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32F85C-E3B8-9677-1482-43FE57E324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200" dirty="0"/>
              <a:t>从 </a:t>
            </a:r>
            <a:r>
              <a:rPr lang="en" altLang="zh-CN" sz="2200" dirty="0"/>
              <a:t>AFT-full</a:t>
            </a:r>
            <a:r>
              <a:rPr lang="zh-CN" altLang="en-US" sz="2200" dirty="0"/>
              <a:t> 计算过程拆解后的内容来看 </a:t>
            </a:r>
            <a:r>
              <a:rPr lang="en" altLang="zh-CN" sz="2200" dirty="0"/>
              <a:t>AFT-full</a:t>
            </a:r>
            <a:r>
              <a:rPr lang="zh-CN" altLang="en-US" sz="2200" dirty="0"/>
              <a:t> 本身并不复杂，它最关键的改进是将 </a:t>
            </a:r>
            <a:r>
              <a:rPr lang="en" altLang="zh-CN" sz="2200" dirty="0"/>
              <a:t>Transformer</a:t>
            </a:r>
            <a:r>
              <a:rPr lang="zh-CN" altLang="en-US" sz="2200" dirty="0"/>
              <a:t> 的矩阵乘法修改为了按元素相乘：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E5F0-4F24-766D-3C6A-95970226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70" y="3044991"/>
            <a:ext cx="7772400" cy="28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" altLang="zh-CN" dirty="0"/>
              <a:t>Paper</a:t>
            </a:r>
            <a:r>
              <a:rPr lang="zh-CN" altLang="en-US" dirty="0"/>
              <a:t>：</a:t>
            </a:r>
            <a:r>
              <a:rPr lang="en" altLang="zh-CN" dirty="0"/>
              <a:t>An attention free transformer.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D8011B-4F2B-5337-AA2C-3A0934186A15}"/>
              </a:ext>
            </a:extLst>
          </p:cNvPr>
          <p:cNvGrpSpPr/>
          <p:nvPr/>
        </p:nvGrpSpPr>
        <p:grpSpPr>
          <a:xfrm>
            <a:off x="2076107" y="4600205"/>
            <a:ext cx="8044547" cy="1699381"/>
            <a:chOff x="784493" y="4600205"/>
            <a:chExt cx="8044547" cy="169938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6F5AE3-3ECB-5DC3-6DF2-C9FC44CB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493" y="4600205"/>
              <a:ext cx="3950067" cy="169938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B45052-385D-3173-CDA8-7DC87788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907" y="4610100"/>
              <a:ext cx="1677542" cy="165776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5560E55-EE33-79A5-8565-1945074C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2796" y="4630896"/>
              <a:ext cx="2186244" cy="162215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F232538-72DC-EBDD-16D5-0BDC5A47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40" y="1941896"/>
            <a:ext cx="7963268" cy="25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B76C-AFF9-091A-81CD-804EA022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CBF8330-FF1B-F7BD-07DC-B001617C6281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876D34-3FCF-58C3-277D-B747DF7AA87D}"/>
              </a:ext>
            </a:extLst>
          </p:cNvPr>
          <p:cNvSpPr txBox="1"/>
          <p:nvPr/>
        </p:nvSpPr>
        <p:spPr>
          <a:xfrm>
            <a:off x="1161561" y="3429000"/>
            <a:ext cx="101324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2F2F2"/>
                </a:solidFill>
              </a:rPr>
              <a:t>Longformer:</a:t>
            </a:r>
            <a:r>
              <a:rPr lang="zh-CN" altLang="en-US" sz="6600" b="1" dirty="0">
                <a:solidFill>
                  <a:srgbClr val="F2F2F2"/>
                </a:solidFill>
              </a:rPr>
              <a:t>以稀疏注意力高效处理长文档</a:t>
            </a:r>
          </a:p>
          <a:p>
            <a:pPr algn="ctr"/>
            <a:endParaRPr lang="en-US" altLang="zh-CN" sz="6600" b="1" dirty="0">
              <a:solidFill>
                <a:srgbClr val="F2F2F2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292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7AE3-D54A-579C-1946-789D2FC2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3C38-1960-70AE-7F80-EB910486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14" y="240959"/>
            <a:ext cx="10963473" cy="589190"/>
          </a:xfrm>
        </p:spPr>
        <p:txBody>
          <a:bodyPr/>
          <a:lstStyle/>
          <a:p>
            <a:r>
              <a:rPr lang="zh-CN" altLang="en-US" dirty="0"/>
              <a:t>三种稀疏注意力模式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E6243-60CA-A31E-524E-2EF4B790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4" y="1022333"/>
            <a:ext cx="10668483" cy="2406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31741-EFDF-7866-15DE-8954BFF304AE}"/>
              </a:ext>
            </a:extLst>
          </p:cNvPr>
          <p:cNvSpPr txBox="1"/>
          <p:nvPr/>
        </p:nvSpPr>
        <p:spPr>
          <a:xfrm>
            <a:off x="1093572" y="3886360"/>
            <a:ext cx="98298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滑动窗口注意力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每个位置关注固定大小的局部窗口（如左右各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个词元）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空洞滑动窗口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引入间隔扩大感受野，不同注意力头使用不同空洞大小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全局注意力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少量特殊次元（如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，可以关注所有的位置）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8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5E71-91C5-75CF-0072-3E73E6E5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FBEB-AF73-F5C4-6715-2C7513CC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14" y="240959"/>
            <a:ext cx="10963473" cy="589190"/>
          </a:xfrm>
        </p:spPr>
        <p:txBody>
          <a:bodyPr/>
          <a:lstStyle/>
          <a:p>
            <a:r>
              <a:rPr lang="zh-CN" altLang="en-US" dirty="0"/>
              <a:t>计算复杂度对比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F6BA0-FDE0-3018-A6FE-F8EE5894392E}"/>
              </a:ext>
            </a:extLst>
          </p:cNvPr>
          <p:cNvSpPr txBox="1"/>
          <p:nvPr/>
        </p:nvSpPr>
        <p:spPr>
          <a:xfrm>
            <a:off x="1138918" y="4060035"/>
            <a:ext cx="3943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数学原理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滑动窗口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O(N × 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全局注意力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O(N × 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总复杂度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O(N × (w + g))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w, g ≪ N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时，复杂度为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O(N)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D5498-EB83-8151-B0DB-66294EE81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33" y="999362"/>
            <a:ext cx="5749512" cy="2726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24C03-5BDF-AEB9-A484-93A522E3A032}"/>
              </a:ext>
            </a:extLst>
          </p:cNvPr>
          <p:cNvSpPr txBox="1"/>
          <p:nvPr/>
        </p:nvSpPr>
        <p:spPr>
          <a:xfrm>
            <a:off x="6071931" y="4083529"/>
            <a:ext cx="49859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实际收益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4096 </a:t>
            </a:r>
            <a:r>
              <a:rPr lang="zh-CN" altLang="en-US" dirty="0"/>
              <a:t>词元仅需 </a:t>
            </a:r>
            <a:r>
              <a:rPr lang="en-US" altLang="zh-CN" dirty="0"/>
              <a:t>512 </a:t>
            </a:r>
            <a:r>
              <a:rPr lang="zh-CN" altLang="en-US" dirty="0"/>
              <a:t>词元的 </a:t>
            </a:r>
            <a:r>
              <a:rPr lang="en-US" altLang="zh-CN" dirty="0"/>
              <a:t>2</a:t>
            </a:r>
            <a:r>
              <a:rPr lang="zh-CN" altLang="en-US" dirty="0"/>
              <a:t>倍时间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内存占用线性增长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可扩展到 </a:t>
            </a:r>
            <a:r>
              <a:rPr lang="en-US" altLang="zh-CN" dirty="0"/>
              <a:t>16K+ </a:t>
            </a:r>
            <a:r>
              <a:rPr lang="zh-CN" altLang="en-US" dirty="0"/>
              <a:t>词元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GPU </a:t>
            </a:r>
            <a:r>
              <a:rPr lang="zh-CN" altLang="en-US" dirty="0"/>
              <a:t>友好的实现</a:t>
            </a:r>
          </a:p>
        </p:txBody>
      </p:sp>
    </p:spTree>
    <p:extLst>
      <p:ext uri="{BB962C8B-B14F-4D97-AF65-F5344CB8AC3E}">
        <p14:creationId xmlns:p14="http://schemas.microsoft.com/office/powerpoint/2010/main" val="188343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4B47-EFF3-E533-1097-D79D6D068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60B5-6EBC-6477-A593-51B18DDF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14" y="240959"/>
            <a:ext cx="10963473" cy="589190"/>
          </a:xfrm>
        </p:spPr>
        <p:txBody>
          <a:bodyPr/>
          <a:lstStyle/>
          <a:p>
            <a:r>
              <a:rPr lang="zh-CN" altLang="en-US" dirty="0"/>
              <a:t>计算复杂度对比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935E0-9EE8-D930-DF23-F9D3DF87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96" y="942376"/>
            <a:ext cx="9580952" cy="1857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A5E55-B8C7-DC3F-A425-75C4E2319FD4}"/>
              </a:ext>
            </a:extLst>
          </p:cNvPr>
          <p:cNvSpPr txBox="1"/>
          <p:nvPr/>
        </p:nvSpPr>
        <p:spPr>
          <a:xfrm>
            <a:off x="821872" y="4851230"/>
            <a:ext cx="9580952" cy="106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-apple-system"/>
              </a:rPr>
              <a:t>关键成就</a:t>
            </a:r>
          </a:p>
          <a:p>
            <a:pPr algn="l">
              <a:buNone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Longformer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在所有长文档基准测试中均超越了强基线模型， 证明了稀疏注意力在保持效率的同时不牺牲性能的可行性。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D6A4C-0F93-C991-09C6-31D0F7F5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4" y="3158708"/>
            <a:ext cx="5771429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83CB-2640-D985-DA26-D29003270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0CE5-5C54-BA42-DC23-AEA498DB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064" y="822931"/>
            <a:ext cx="10963473" cy="589190"/>
          </a:xfrm>
        </p:spPr>
        <p:txBody>
          <a:bodyPr/>
          <a:lstStyle/>
          <a:p>
            <a:r>
              <a:rPr lang="zh-CN" altLang="en-US" dirty="0"/>
              <a:t>应用场景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C9759-0721-0B26-CC40-54A93F49C95D}"/>
              </a:ext>
            </a:extLst>
          </p:cNvPr>
          <p:cNvSpPr txBox="1"/>
          <p:nvPr/>
        </p:nvSpPr>
        <p:spPr>
          <a:xfrm>
            <a:off x="6629126" y="1375719"/>
            <a:ext cx="4639528" cy="315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zh-CN" altLang="en-US" sz="2800" b="1" i="0" dirty="0">
                <a:solidFill>
                  <a:srgbClr val="C00000"/>
                </a:solidFill>
                <a:effectLst/>
                <a:latin typeface="-apple-system"/>
              </a:rPr>
              <a:t>未来发展方向</a:t>
            </a:r>
            <a:br>
              <a:rPr lang="en-US" altLang="zh-CN" b="1" i="0" dirty="0">
                <a:solidFill>
                  <a:srgbClr val="C00000"/>
                </a:solidFill>
                <a:effectLst/>
                <a:latin typeface="-apple-system"/>
              </a:rPr>
            </a:br>
            <a:endParaRPr lang="zh-CN" altLang="en-US" b="1" i="0" dirty="0">
              <a:solidFill>
                <a:srgbClr val="C0000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自适应稀疏模式学习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动态全局注意力分配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与其他高效方法结合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硬件优化实现（如</a:t>
            </a:r>
            <a:r>
              <a:rPr lang="en-US" altLang="zh-CN" dirty="0"/>
              <a:t>Flash Attention</a:t>
            </a:r>
            <a:r>
              <a:rPr lang="zh-CN" altLang="en-US" dirty="0"/>
              <a:t>）</a:t>
            </a:r>
          </a:p>
          <a:p>
            <a:pPr algn="l">
              <a:buNone/>
            </a:pP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C22C5-922B-0F0F-E4E2-44EA016E16DA}"/>
              </a:ext>
            </a:extLst>
          </p:cNvPr>
          <p:cNvSpPr txBox="1"/>
          <p:nvPr/>
        </p:nvSpPr>
        <p:spPr>
          <a:xfrm>
            <a:off x="1087395" y="1375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71C4C-51CA-E494-0864-011242F9BAB0}"/>
              </a:ext>
            </a:extLst>
          </p:cNvPr>
          <p:cNvSpPr txBox="1"/>
          <p:nvPr/>
        </p:nvSpPr>
        <p:spPr>
          <a:xfrm>
            <a:off x="788064" y="1753289"/>
            <a:ext cx="5027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长文档问答系统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科学文献分析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法律文档理解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长篇文本摘要（</a:t>
            </a:r>
            <a:r>
              <a:rPr lang="en-US" altLang="zh-CN" dirty="0"/>
              <a:t>LED</a:t>
            </a:r>
            <a:r>
              <a:rPr lang="zh-CN" altLang="en-US" dirty="0"/>
              <a:t>变体）</a:t>
            </a:r>
            <a:br>
              <a:rPr lang="en-US" altLang="zh-CN" dirty="0"/>
            </a:b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书籍级别的文本分析</a:t>
            </a:r>
          </a:p>
          <a:p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4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BF877-5E6B-FEBC-CC29-71173896D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8BD78-B078-6BC0-36BA-7B1F4F9A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为什么需要高效 </a:t>
            </a:r>
            <a:r>
              <a:rPr lang="en-US" altLang="zh-CN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Transformer</a:t>
            </a:r>
            <a:r>
              <a:rPr lang="zh-CN" altLang="en-US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？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B27A1-545C-D951-BC96-0A84F2D9D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029" y="1544713"/>
            <a:ext cx="3969312" cy="3428411"/>
          </a:xfrm>
        </p:spPr>
        <p:txBody>
          <a:bodyPr anchor="ctr"/>
          <a:lstStyle/>
          <a:p>
            <a:pPr marL="696306" lvl="1" indent="-457200"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Transformer </a:t>
            </a:r>
            <a:r>
              <a:rPr lang="zh-CN" altLang="en-US" sz="1800" dirty="0">
                <a:latin typeface="Gill Sans MT" panose="020B0502020104020203" pitchFamily="34" charset="0"/>
              </a:rPr>
              <a:t>的成功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Gill Sans MT" panose="020B0502020104020203" pitchFamily="34" charset="0"/>
              </a:rPr>
              <a:t>2017</a:t>
            </a:r>
            <a:r>
              <a:rPr lang="zh-CN" altLang="en-US" sz="1800" dirty="0">
                <a:latin typeface="Gill Sans MT" panose="020B0502020104020203" pitchFamily="34" charset="0"/>
              </a:rPr>
              <a:t>年提出，革命性架构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zh-CN" altLang="en-US" sz="1800" dirty="0">
                <a:latin typeface="Gill Sans MT" panose="020B0502020104020203" pitchFamily="34" charset="0"/>
              </a:rPr>
              <a:t>并行处理能力强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zh-CN" altLang="en-US" sz="1800" dirty="0">
                <a:latin typeface="Gill Sans MT" panose="020B0502020104020203" pitchFamily="34" charset="0"/>
              </a:rPr>
              <a:t>成为</a:t>
            </a:r>
            <a:r>
              <a:rPr lang="en-US" altLang="zh-CN" sz="1800" dirty="0">
                <a:latin typeface="Gill Sans MT" panose="020B0502020104020203" pitchFamily="34" charset="0"/>
              </a:rPr>
              <a:t>NLP</a:t>
            </a:r>
            <a:r>
              <a:rPr lang="zh-CN" altLang="en-US" sz="1800" dirty="0">
                <a:latin typeface="Gill Sans MT" panose="020B0502020104020203" pitchFamily="34" charset="0"/>
              </a:rPr>
              <a:t>领域基础模型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zh-CN" sz="1800" dirty="0">
                <a:latin typeface="Gill Sans MT" panose="020B0502020104020203" pitchFamily="34" charset="0"/>
              </a:rPr>
              <a:t>GPT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BERT</a:t>
            </a:r>
            <a:r>
              <a:rPr lang="zh-CN" altLang="en-US" sz="1800" dirty="0">
                <a:latin typeface="Gill Sans MT" panose="020B0502020104020203" pitchFamily="34" charset="0"/>
              </a:rPr>
              <a:t>等模型的基础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FB683F0-A510-3B04-59E2-D050DB805981}"/>
              </a:ext>
            </a:extLst>
          </p:cNvPr>
          <p:cNvSpPr txBox="1">
            <a:spLocks/>
          </p:cNvSpPr>
          <p:nvPr/>
        </p:nvSpPr>
        <p:spPr>
          <a:xfrm>
            <a:off x="6557458" y="771267"/>
            <a:ext cx="5382101" cy="5007429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面临的挑战</a:t>
            </a:r>
          </a:p>
          <a:p>
            <a:pPr lvl="1"/>
            <a:r>
              <a:rPr lang="en-US" altLang="zh-CN" sz="1800" dirty="0"/>
              <a:t>O(N²) </a:t>
            </a:r>
            <a:r>
              <a:rPr lang="zh-CN" altLang="en-US" sz="1800" dirty="0"/>
              <a:t>计算复杂度</a:t>
            </a:r>
          </a:p>
          <a:p>
            <a:pPr lvl="1"/>
            <a:r>
              <a:rPr lang="zh-CN" altLang="en-US" sz="1800" dirty="0"/>
              <a:t>无法处理长序列</a:t>
            </a:r>
          </a:p>
          <a:p>
            <a:pPr lvl="1"/>
            <a:r>
              <a:rPr lang="zh-CN" altLang="en-US" sz="1800" dirty="0"/>
              <a:t>内存占用巨大</a:t>
            </a:r>
          </a:p>
          <a:p>
            <a:pPr lvl="1"/>
            <a:r>
              <a:rPr lang="zh-CN" altLang="en-US" sz="1800" dirty="0"/>
              <a:t>训练和推理成本高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B5E13-F75E-637A-4327-842912C08856}"/>
              </a:ext>
            </a:extLst>
          </p:cNvPr>
          <p:cNvSpPr txBox="1"/>
          <p:nvPr/>
        </p:nvSpPr>
        <p:spPr>
          <a:xfrm>
            <a:off x="607541" y="4788458"/>
            <a:ext cx="826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C00000"/>
                </a:solidFill>
                <a:effectLst/>
                <a:latin typeface="-apple-system"/>
              </a:rPr>
              <a:t>核心矛盾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-apple-system"/>
              </a:rPr>
              <a:t>：自注意力机制既是</a:t>
            </a:r>
            <a:r>
              <a:rPr lang="en-US" b="0" i="0" dirty="0">
                <a:solidFill>
                  <a:srgbClr val="C00000"/>
                </a:solidFill>
                <a:effectLst/>
                <a:latin typeface="-apple-system"/>
              </a:rPr>
              <a:t>Transformer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-apple-system"/>
              </a:rPr>
              <a:t>的优势来源，也是其效率瓶颈所在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64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68DBB-68D3-37AD-B59F-BD17874B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4E7892B-CFD5-1532-2736-5472EA5BC06E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1DBF86-3CCA-92FA-29FB-4E5908430046}"/>
              </a:ext>
            </a:extLst>
          </p:cNvPr>
          <p:cNvSpPr txBox="1"/>
          <p:nvPr/>
        </p:nvSpPr>
        <p:spPr>
          <a:xfrm>
            <a:off x="1161561" y="3429000"/>
            <a:ext cx="101324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F2F2F2"/>
                </a:solidFill>
              </a:rPr>
              <a:t>性能对比与应用场景</a:t>
            </a:r>
            <a:br>
              <a:rPr lang="en-US" altLang="zh-CN" sz="6600" b="1" dirty="0">
                <a:solidFill>
                  <a:srgbClr val="F2F2F2"/>
                </a:solidFill>
              </a:rPr>
            </a:br>
            <a:r>
              <a:rPr lang="zh-CN" altLang="en-US" sz="6600" b="1" dirty="0">
                <a:solidFill>
                  <a:srgbClr val="F2F2F2"/>
                </a:solidFill>
              </a:rPr>
              <a:t>与未来展望</a:t>
            </a:r>
            <a:endParaRPr lang="en-US" altLang="zh-CN" sz="6600" b="1" dirty="0">
              <a:solidFill>
                <a:srgbClr val="F2F2F2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1125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DFBF-D7C1-6A53-7CDA-F74C2A59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D9E0-C2B7-4ABC-AF48-ECDD1847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3" y="1150867"/>
            <a:ext cx="10963473" cy="589190"/>
          </a:xfrm>
        </p:spPr>
        <p:txBody>
          <a:bodyPr/>
          <a:lstStyle/>
          <a:p>
            <a:r>
              <a:rPr lang="zh-CN" altLang="en-US" dirty="0"/>
              <a:t>三条通往效率的道路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E9B19-B92D-3A0B-4661-2408D4004056}"/>
              </a:ext>
            </a:extLst>
          </p:cNvPr>
          <p:cNvSpPr txBox="1"/>
          <p:nvPr/>
        </p:nvSpPr>
        <p:spPr>
          <a:xfrm>
            <a:off x="656967" y="2132034"/>
            <a:ext cx="68147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Attention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数学的优雅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重构计算本质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极简的哲学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够用即可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Longformer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工程的智慧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精心设计的平衡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9979B-F5BB-824A-E75B-9AED93CC88AB}"/>
              </a:ext>
            </a:extLst>
          </p:cNvPr>
          <p:cNvSpPr txBox="1"/>
          <p:nvPr/>
        </p:nvSpPr>
        <p:spPr>
          <a:xfrm>
            <a:off x="656967" y="4572932"/>
            <a:ext cx="9697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zh-CN" altLang="en-US" b="1" dirty="0">
                <a:solidFill>
                  <a:srgbClr val="C00000"/>
                </a:solidFill>
              </a:rPr>
              <a:t>最终愿景</a:t>
            </a:r>
            <a:r>
              <a:rPr lang="zh-CN" altLang="en-US" dirty="0"/>
              <a:t>：构建一个包含多种技术的工具箱，让研究者和工程师能够根据具体需求灵活选择，推动</a:t>
            </a:r>
            <a:r>
              <a:rPr lang="en-US" altLang="zh-CN" dirty="0"/>
              <a:t>AI</a:t>
            </a:r>
            <a:r>
              <a:rPr lang="zh-CN" altLang="en-US" dirty="0"/>
              <a:t>在理解和生成复杂序列数据方面达到新高度。</a:t>
            </a:r>
            <a:endParaRPr lang="zh-CN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2952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491A-969C-4C57-BC61-F128BBDD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B0DF-80D6-058B-CA44-D4FF9C5B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14" y="240959"/>
            <a:ext cx="10963473" cy="589190"/>
          </a:xfrm>
        </p:spPr>
        <p:txBody>
          <a:bodyPr/>
          <a:lstStyle/>
          <a:p>
            <a:r>
              <a:rPr lang="zh-CN" altLang="en-US" dirty="0"/>
              <a:t>应用场景选择指南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F6738-F63D-0C87-2091-FC064B3557B2}"/>
              </a:ext>
            </a:extLst>
          </p:cNvPr>
          <p:cNvSpPr txBox="1"/>
          <p:nvPr/>
        </p:nvSpPr>
        <p:spPr>
          <a:xfrm>
            <a:off x="722871" y="1245123"/>
            <a:ext cx="2992394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sz="2000" b="1" i="0" dirty="0">
                <a:solidFill>
                  <a:srgbClr val="C00000"/>
                </a:solidFill>
                <a:effectLst/>
                <a:latin typeface="-apple-system"/>
              </a:rPr>
              <a:t>Linear Attention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-apple-system"/>
              </a:rPr>
              <a:t>最适合：</a:t>
            </a: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自回归语言生成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需要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RNN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形式的场景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超长序列处理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015CA-B387-786E-1A0D-E3D01C11F157}"/>
              </a:ext>
            </a:extLst>
          </p:cNvPr>
          <p:cNvSpPr txBox="1"/>
          <p:nvPr/>
        </p:nvSpPr>
        <p:spPr>
          <a:xfrm>
            <a:off x="5282515" y="1397523"/>
            <a:ext cx="2992394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-apple-system"/>
              </a:rPr>
              <a:t>AFT</a:t>
            </a:r>
            <a:endParaRPr lang="en-US" sz="2000" b="1" i="0" dirty="0">
              <a:solidFill>
                <a:srgbClr val="C00000"/>
              </a:solidFill>
              <a:effectLst/>
              <a:latin typeface="-apple-system"/>
            </a:endParaRPr>
          </a:p>
          <a:p>
            <a:pPr algn="l"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-apple-system"/>
              </a:rPr>
              <a:t>最适合：</a:t>
            </a: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边缘设备部署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实时推理系统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资源极度受限场景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03A0D-C7EA-BE0B-B2F5-7B8992FE87D0}"/>
              </a:ext>
            </a:extLst>
          </p:cNvPr>
          <p:cNvSpPr txBox="1"/>
          <p:nvPr/>
        </p:nvSpPr>
        <p:spPr>
          <a:xfrm>
            <a:off x="722870" y="3811210"/>
            <a:ext cx="4681151" cy="2054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sz="2000" b="1" i="0" dirty="0">
                <a:solidFill>
                  <a:srgbClr val="C00000"/>
                </a:solidFill>
                <a:effectLst/>
                <a:latin typeface="-apple-system"/>
              </a:rPr>
              <a:t>Longformer</a:t>
            </a:r>
          </a:p>
          <a:p>
            <a:pPr algn="l">
              <a:spcBef>
                <a:spcPts val="1125"/>
              </a:spcBef>
              <a:spcAft>
                <a:spcPts val="1125"/>
              </a:spcAft>
              <a:buNone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-apple-system"/>
              </a:rPr>
              <a:t>最适合：</a:t>
            </a: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长文档理解（问答、分类、摘要）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需要保持高精度的任务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文档级别的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-apple-system"/>
              </a:rPr>
              <a:t>NLP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46993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26167-6513-0B99-0DF6-25B63B3A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DB5D-B8CA-65A2-297A-497B2D44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44" y="535554"/>
            <a:ext cx="10963473" cy="589190"/>
          </a:xfrm>
        </p:spPr>
        <p:txBody>
          <a:bodyPr/>
          <a:lstStyle/>
          <a:p>
            <a:r>
              <a:rPr lang="en-US" altLang="en-US" dirty="0"/>
              <a:t>Linear Attention、AFT </a:t>
            </a:r>
            <a:r>
              <a:rPr lang="zh-CN" altLang="en-US" dirty="0"/>
              <a:t>与 </a:t>
            </a:r>
            <a:r>
              <a:rPr lang="en-US" altLang="en-US" dirty="0"/>
              <a:t>Longformer </a:t>
            </a:r>
            <a:r>
              <a:rPr lang="zh-CN" altLang="en-US" dirty="0"/>
              <a:t>的特定局限性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24A04-7759-48F2-3856-F629BCA71196}"/>
              </a:ext>
            </a:extLst>
          </p:cNvPr>
          <p:cNvSpPr txBox="1"/>
          <p:nvPr/>
        </p:nvSpPr>
        <p:spPr>
          <a:xfrm>
            <a:off x="722870" y="1797058"/>
            <a:ext cx="8412891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125"/>
              </a:spcAft>
              <a:buFont typeface="Courier New" panose="02070309020205020404" pitchFamily="49" charset="0"/>
              <a:buChar char="o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-apple-system"/>
              </a:rPr>
              <a:t>Linear Attention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：近似误差，核函数选择，训练稳定性</a:t>
            </a:r>
            <a:br>
              <a:rPr lang="en-US" altLang="zh-CN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342900" indent="-342900" algn="l">
              <a:spcAft>
                <a:spcPts val="1125"/>
              </a:spcAft>
              <a:buFont typeface="Courier New" panose="02070309020205020404" pitchFamily="49" charset="0"/>
              <a:buChar char="o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-apple-system"/>
              </a:rPr>
              <a:t>AFT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：表达能力严重受限，缺乏理论保证，任务适应性差</a:t>
            </a:r>
            <a:br>
              <a:rPr lang="en-US" altLang="zh-CN" sz="2000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342900" indent="-342900" algn="l">
              <a:spcAft>
                <a:spcPts val="1125"/>
              </a:spcAft>
              <a:buFont typeface="Courier New" panose="02070309020205020404" pitchFamily="49" charset="0"/>
              <a:buChar char="o"/>
            </a:pPr>
            <a:r>
              <a:rPr lang="en-US" altLang="zh-CN" sz="2000" b="1" i="0" dirty="0">
                <a:solidFill>
                  <a:srgbClr val="333333"/>
                </a:solidFill>
                <a:effectLst/>
                <a:latin typeface="-apple-system"/>
              </a:rPr>
              <a:t>Longformer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-apple-system"/>
              </a:rPr>
              <a:t>：全局注意力配置，极长距离依赖捕获</a:t>
            </a:r>
          </a:p>
        </p:txBody>
      </p:sp>
    </p:spTree>
    <p:extLst>
      <p:ext uri="{BB962C8B-B14F-4D97-AF65-F5344CB8AC3E}">
        <p14:creationId xmlns:p14="http://schemas.microsoft.com/office/powerpoint/2010/main" val="36249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8B11-0D08-1D8B-3CE7-E200374FE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2CFF-9216-A056-CC3F-66DED869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33" y="856272"/>
            <a:ext cx="10963473" cy="589190"/>
          </a:xfrm>
        </p:spPr>
        <p:txBody>
          <a:bodyPr/>
          <a:lstStyle/>
          <a:p>
            <a:r>
              <a:rPr lang="zh-CN" altLang="en-US" dirty="0"/>
              <a:t>未来研究方向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C3735-F980-9F99-E230-29EF3990438B}"/>
              </a:ext>
            </a:extLst>
          </p:cNvPr>
          <p:cNvSpPr txBox="1"/>
          <p:nvPr/>
        </p:nvSpPr>
        <p:spPr>
          <a:xfrm>
            <a:off x="722870" y="1245123"/>
            <a:ext cx="6814751" cy="3034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125"/>
              </a:spcBef>
              <a:spcAft>
                <a:spcPts val="1125"/>
              </a:spcAft>
            </a:pP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混合架构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：结合不同方法的优势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可学习的稀疏性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：自适应调整注意力模式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硬件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软件协同设计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：如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Flash Attention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超越注意力的新范式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：状态空间模型（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Mamba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）等</a:t>
            </a: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理论基础深化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：更好地理解效率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性能权衡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EA27C-642A-E97D-9434-E06D2FD12AD9}"/>
              </a:ext>
            </a:extLst>
          </p:cNvPr>
          <p:cNvSpPr txBox="1"/>
          <p:nvPr/>
        </p:nvSpPr>
        <p:spPr>
          <a:xfrm>
            <a:off x="574590" y="5363764"/>
            <a:ext cx="722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25"/>
              </a:spcAft>
            </a:pPr>
            <a:r>
              <a:rPr lang="zh-CN" altLang="en-US" b="1" dirty="0">
                <a:solidFill>
                  <a:srgbClr val="C00000"/>
                </a:solidFill>
              </a:rPr>
              <a:t>核心趋势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从固定模式向自适应、可学习的方向发展</a:t>
            </a:r>
            <a:endParaRPr lang="zh-CN" alt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49222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00A8B-202A-7088-77D4-88A778AEF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E23E7-0D7F-FD94-95F0-301DB7C5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标准 </a:t>
            </a:r>
            <a:r>
              <a:rPr lang="en-US" altLang="en-US" dirty="0">
                <a:solidFill>
                  <a:srgbClr val="C00000"/>
                </a:solidFill>
              </a:rPr>
              <a:t>Transformer </a:t>
            </a:r>
            <a:r>
              <a:rPr lang="zh-CN" altLang="en-US" dirty="0">
                <a:solidFill>
                  <a:srgbClr val="C00000"/>
                </a:solidFill>
              </a:rPr>
              <a:t>的效率瓶颈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BE7124-F93C-5F01-D3C3-A11F3117C08B}"/>
              </a:ext>
            </a:extLst>
          </p:cNvPr>
          <p:cNvSpPr txBox="1">
            <a:spLocks/>
          </p:cNvSpPr>
          <p:nvPr/>
        </p:nvSpPr>
        <p:spPr>
          <a:xfrm>
            <a:off x="641100" y="2331233"/>
            <a:ext cx="5382101" cy="3443569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具体影响：</a:t>
            </a:r>
          </a:p>
          <a:p>
            <a:pPr lvl="1"/>
            <a:r>
              <a:rPr lang="zh-CN" altLang="en-US" sz="1800" dirty="0"/>
              <a:t>序列长度 </a:t>
            </a:r>
            <a:r>
              <a:rPr lang="en-US" altLang="zh-CN" sz="1800" dirty="0"/>
              <a:t>512 → </a:t>
            </a:r>
            <a:r>
              <a:rPr lang="zh-CN" altLang="en-US" sz="1800" dirty="0"/>
              <a:t>矩阵大小 </a:t>
            </a:r>
            <a:r>
              <a:rPr lang="en-US" altLang="zh-CN" sz="1800" dirty="0"/>
              <a:t>262,144</a:t>
            </a:r>
          </a:p>
          <a:p>
            <a:pPr lvl="1"/>
            <a:r>
              <a:rPr lang="zh-CN" altLang="en-US" sz="1800" dirty="0"/>
              <a:t>序列长度 </a:t>
            </a:r>
            <a:r>
              <a:rPr lang="en-US" altLang="zh-CN" sz="1800" dirty="0"/>
              <a:t>2048 → </a:t>
            </a:r>
            <a:r>
              <a:rPr lang="zh-CN" altLang="en-US" sz="1800" dirty="0"/>
              <a:t>矩阵大小 </a:t>
            </a:r>
            <a:r>
              <a:rPr lang="en-US" altLang="zh-CN" sz="1800" b="1" dirty="0">
                <a:solidFill>
                  <a:srgbClr val="92D050"/>
                </a:solidFill>
              </a:rPr>
              <a:t>4,194,304</a:t>
            </a:r>
          </a:p>
          <a:p>
            <a:pPr lvl="1"/>
            <a:r>
              <a:rPr lang="zh-CN" altLang="en-US" sz="1800" dirty="0"/>
              <a:t>内存和计算成本呈平方级增长</a:t>
            </a:r>
          </a:p>
          <a:p>
            <a:pPr lvl="1"/>
            <a:r>
              <a:rPr lang="zh-CN" altLang="en-US" sz="1800" dirty="0"/>
              <a:t>限制了处理长文档的能力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907933-AEBC-D1A3-B03C-8374DA29200A}"/>
                  </a:ext>
                </a:extLst>
              </p:cNvPr>
              <p:cNvSpPr txBox="1"/>
              <p:nvPr/>
            </p:nvSpPr>
            <p:spPr>
              <a:xfrm>
                <a:off x="838808" y="2222407"/>
                <a:ext cx="4099776" cy="319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/>
                        <m:t>Attention</m:t>
                      </m:r>
                      <m:r>
                        <m:rPr>
                          <m:nor/>
                        </m:rPr>
                        <a:rPr lang="en-US" i="1"/>
                        <m:t>(</m:t>
                      </m:r>
                      <m:r>
                        <m:rPr>
                          <m:nor/>
                        </m:rPr>
                        <a:rPr lang="en-US" i="1"/>
                        <m:t>Q</m:t>
                      </m:r>
                      <m:r>
                        <m:rPr>
                          <m:nor/>
                        </m:rPr>
                        <a:rPr lang="en-US" i="1"/>
                        <m:t>,</m:t>
                      </m:r>
                      <m:r>
                        <m:rPr>
                          <m:nor/>
                        </m:rPr>
                        <a:rPr lang="en-US" i="1"/>
                        <m:t>K</m:t>
                      </m:r>
                      <m:r>
                        <m:rPr>
                          <m:nor/>
                        </m:rPr>
                        <a:rPr lang="en-US" i="1"/>
                        <m:t>,</m:t>
                      </m:r>
                      <m:r>
                        <m:rPr>
                          <m:nor/>
                        </m:rPr>
                        <a:rPr lang="en-US" i="1"/>
                        <m:t>V</m:t>
                      </m:r>
                      <m:r>
                        <m:rPr>
                          <m:nor/>
                        </m:rPr>
                        <a:rPr lang="en-US" i="1"/>
                        <m:t>) = </m:t>
                      </m:r>
                      <m:r>
                        <m:rPr>
                          <m:nor/>
                        </m:rPr>
                        <a:rPr lang="en-US" i="1"/>
                        <m:t>softmax</m:t>
                      </m:r>
                      <m:r>
                        <m:rPr>
                          <m:nor/>
                        </m:rPr>
                        <a:rPr lang="en-US" i="1"/>
                        <m:t>(</m:t>
                      </m:r>
                      <m:r>
                        <m:rPr>
                          <m:nor/>
                        </m:rPr>
                        <a:rPr lang="en-US" i="1"/>
                        <m:t>QKT</m:t>
                      </m:r>
                      <m:r>
                        <m:rPr>
                          <m:nor/>
                        </m:rPr>
                        <a:rPr lang="en-US" i="1"/>
                        <m:t>/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i="1"/>
                            <m:t>d</m:t>
                          </m:r>
                          <m:r>
                            <m:rPr>
                              <m:nor/>
                            </m:rPr>
                            <a:rPr lang="en-US" i="1" baseline="-25000"/>
                            <m:t>k</m:t>
                          </m:r>
                        </m:e>
                      </m:rad>
                      <m:r>
                        <m:rPr>
                          <m:nor/>
                        </m:rPr>
                        <a:rPr lang="en-US" i="1"/>
                        <m:t>)</m:t>
                      </m:r>
                      <m:r>
                        <m:rPr>
                          <m:nor/>
                        </m:rPr>
                        <a:rPr lang="en-US" i="1"/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907933-AEBC-D1A3-B03C-8374DA292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8" y="2222407"/>
                <a:ext cx="4099776" cy="319190"/>
              </a:xfrm>
              <a:prstGeom prst="rect">
                <a:avLst/>
              </a:prstGeom>
              <a:blipFill>
                <a:blip r:embed="rId3"/>
                <a:stretch>
                  <a:fillRect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4AE25DA-576C-DA3F-D684-11AFA69D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01" y="2063878"/>
            <a:ext cx="4657143" cy="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A532D-3CC9-A64F-B16C-0F388B38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151C9-1C8E-F0AF-0B61-098F5890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三种高效架构方案</a:t>
            </a:r>
            <a:br>
              <a:rPr lang="zh-CN" altLang="en-US" dirty="0">
                <a:solidFill>
                  <a:srgbClr val="C00000"/>
                </a:solidFill>
              </a:rPr>
            </a:b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5F5F2-D43B-537C-875F-01231095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77" y="1399194"/>
            <a:ext cx="5419048" cy="78095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E2700A-3AC3-DC33-CDF2-2DFF146D0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76907"/>
              </p:ext>
            </p:extLst>
          </p:nvPr>
        </p:nvGraphicFramePr>
        <p:xfrm>
          <a:off x="786040" y="3090954"/>
          <a:ext cx="10915136" cy="1946910"/>
        </p:xfrm>
        <a:graphic>
          <a:graphicData uri="http://schemas.openxmlformats.org/drawingml/2006/table">
            <a:tbl>
              <a:tblPr/>
              <a:tblGrid>
                <a:gridCol w="2728784">
                  <a:extLst>
                    <a:ext uri="{9D8B030D-6E8A-4147-A177-3AD203B41FA5}">
                      <a16:colId xmlns:a16="http://schemas.microsoft.com/office/drawing/2014/main" val="524134957"/>
                    </a:ext>
                  </a:extLst>
                </a:gridCol>
                <a:gridCol w="3083684">
                  <a:extLst>
                    <a:ext uri="{9D8B030D-6E8A-4147-A177-3AD203B41FA5}">
                      <a16:colId xmlns:a16="http://schemas.microsoft.com/office/drawing/2014/main" val="285538876"/>
                    </a:ext>
                  </a:extLst>
                </a:gridCol>
                <a:gridCol w="1960605">
                  <a:extLst>
                    <a:ext uri="{9D8B030D-6E8A-4147-A177-3AD203B41FA5}">
                      <a16:colId xmlns:a16="http://schemas.microsoft.com/office/drawing/2014/main" val="1555213500"/>
                    </a:ext>
                  </a:extLst>
                </a:gridCol>
                <a:gridCol w="3142063">
                  <a:extLst>
                    <a:ext uri="{9D8B030D-6E8A-4147-A177-3AD203B41FA5}">
                      <a16:colId xmlns:a16="http://schemas.microsoft.com/office/drawing/2014/main" val="251522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FFFFFF"/>
                          </a:solidFill>
                          <a:effectLst/>
                        </a:rPr>
                        <a:t>方案</a:t>
                      </a:r>
                    </a:p>
                  </a:txBody>
                  <a:tcPr marL="142875" marR="142875" marT="142875" marB="1428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FFFFFF"/>
                          </a:solidFill>
                          <a:effectLst/>
                        </a:rPr>
                        <a:t>核心思想</a:t>
                      </a:r>
                    </a:p>
                  </a:txBody>
                  <a:tcPr marL="142875" marR="142875" marT="142875" marB="1428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FFFFFF"/>
                          </a:solidFill>
                          <a:effectLst/>
                        </a:rPr>
                        <a:t>复杂度</a:t>
                      </a:r>
                    </a:p>
                  </a:txBody>
                  <a:tcPr marL="142875" marR="142875" marT="142875" marB="1428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solidFill>
                            <a:srgbClr val="FFFFFF"/>
                          </a:solidFill>
                          <a:effectLst/>
                        </a:rPr>
                        <a:t>特点</a:t>
                      </a:r>
                    </a:p>
                  </a:txBody>
                  <a:tcPr marL="142875" marR="142875" marT="142875" marB="1428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391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Linear Attention</a:t>
                      </a:r>
                      <a:endParaRPr lang="en-US" sz="1600" dirty="0">
                        <a:effectLst/>
                      </a:endParaRP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effectLst/>
                        </a:rPr>
                        <a:t>数学重构，核函数近似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O(N)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保持注意力概念，改变计算方式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576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>
                          <a:effectLst/>
                        </a:rPr>
                        <a:t>AFT</a:t>
                      </a:r>
                      <a:endParaRPr lang="en-US" sz="1600" dirty="0">
                        <a:effectLst/>
                      </a:endParaRP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完全抛弃注意力机制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O(N)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极简设计，加权平均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34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effectLst/>
                        </a:rPr>
                        <a:t>Longformer</a:t>
                      </a:r>
                      <a:endParaRPr lang="en-US" sz="1600">
                        <a:effectLst/>
                      </a:endParaRP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稀疏注意力模式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O(N)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effectLst/>
                        </a:rPr>
                        <a:t>局部</a:t>
                      </a:r>
                      <a:r>
                        <a:rPr lang="en-US" altLang="zh-CN" sz="1600" dirty="0">
                          <a:effectLst/>
                        </a:rPr>
                        <a:t>+</a:t>
                      </a:r>
                      <a:r>
                        <a:rPr lang="zh-CN" altLang="en-US" sz="1600" dirty="0">
                          <a:effectLst/>
                        </a:rPr>
                        <a:t>全局注意力结合</a:t>
                      </a:r>
                    </a:p>
                  </a:txBody>
                  <a:tcPr marL="142875" marR="142875" marT="114300" marB="1143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3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57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161561" y="3429000"/>
            <a:ext cx="10132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2F2F2"/>
                </a:solidFill>
              </a:rPr>
              <a:t>Linear Attention</a:t>
            </a:r>
            <a:r>
              <a:rPr lang="zh-CN" altLang="en-US" sz="6600" b="1" dirty="0">
                <a:solidFill>
                  <a:srgbClr val="F2F2F2"/>
                </a:solidFill>
              </a:rPr>
              <a:t>：</a:t>
            </a:r>
            <a:br>
              <a:rPr lang="en-US" altLang="zh-CN" sz="6600" b="1" dirty="0">
                <a:solidFill>
                  <a:srgbClr val="F2F2F2"/>
                </a:solidFill>
              </a:rPr>
            </a:br>
            <a:r>
              <a:rPr lang="zh-CN" altLang="en-US" sz="6000" b="1" dirty="0">
                <a:solidFill>
                  <a:srgbClr val="F2F2F2"/>
                </a:solidFill>
              </a:rPr>
              <a:t>以线性复杂度重塑注意力机制</a:t>
            </a:r>
            <a:endParaRPr lang="en-US" altLang="zh-CN" sz="6000" b="1" dirty="0">
              <a:solidFill>
                <a:srgbClr val="F2F2F2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FDA186-E7CF-1BF9-516F-4955FF87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FAE2F-22A5-BB64-8500-A6470D0E08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Transformers are </a:t>
            </a:r>
            <a:r>
              <a:rPr lang="en-US" altLang="zh-CN" dirty="0"/>
              <a:t>RNN</a:t>
            </a:r>
            <a:r>
              <a:rPr lang="en" altLang="zh-CN" dirty="0"/>
              <a:t>s: Fast autoregressive transformers with linear attention.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077B8-4878-F4C0-B765-4961F5D9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032386"/>
            <a:ext cx="3200400" cy="426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364C00-D38D-BEF6-A184-5B0D4CD1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81" y="2032386"/>
            <a:ext cx="75510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制约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性能关键因素，其实是定义里的 </a:t>
                </a:r>
                <a:r>
                  <a:rPr lang="en" altLang="zh-CN" dirty="0"/>
                  <a:t>Softmax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这一步得到一个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的矩阵，就是这一步决定了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的复杂度为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如果没有 </a:t>
                </a:r>
                <a:r>
                  <a:rPr lang="en" altLang="zh-CN" dirty="0"/>
                  <a:t>Softmax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那么就是三个矩阵连乘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而矩阵乘法是满足结合率，所以可以先算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得到一个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的矩阵，然后再用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 左乘，由于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所以去掉 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 的复杂度是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b="1" dirty="0">
                    <a:solidFill>
                      <a:srgbClr val="92D050"/>
                    </a:solidFill>
                  </a:rPr>
                  <a:t>核心创新</a:t>
                </a:r>
                <a:r>
                  <a:rPr lang="zh-CN" altLang="en-US" dirty="0"/>
                  <a:t>（</a:t>
                </a:r>
                <a:r>
                  <a:rPr lang="en-US" altLang="zh-CN" dirty="0" err="1"/>
                  <a:t>Katharopoulos</a:t>
                </a:r>
                <a:r>
                  <a:rPr lang="en-US" altLang="zh-CN" dirty="0"/>
                  <a:t> et al., 2020</a:t>
                </a:r>
                <a:r>
                  <a:rPr lang="zh-CN" altLang="en-US" dirty="0"/>
                  <a:t>）</a:t>
                </a:r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00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6DB870-B481-0306-E3B0-903038B7F630}"/>
              </a:ext>
            </a:extLst>
          </p:cNvPr>
          <p:cNvSpPr txBox="1"/>
          <p:nvPr/>
        </p:nvSpPr>
        <p:spPr>
          <a:xfrm>
            <a:off x="970006" y="4679387"/>
            <a:ext cx="9599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  <a:spcAft>
                <a:spcPts val="1500"/>
              </a:spcAft>
              <a:buNone/>
            </a:pPr>
            <a:r>
              <a:rPr lang="el-GR" sz="2400" b="0" i="1" dirty="0">
                <a:solidFill>
                  <a:srgbClr val="2D3748"/>
                </a:solidFill>
                <a:effectLst/>
                <a:latin typeface="-apple-system"/>
              </a:rPr>
              <a:t>φ(</a:t>
            </a: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x) = </a:t>
            </a:r>
            <a:r>
              <a:rPr lang="en-US" sz="2400" b="0" i="1" dirty="0" err="1">
                <a:solidFill>
                  <a:srgbClr val="2D3748"/>
                </a:solidFill>
                <a:effectLst/>
                <a:latin typeface="-apple-system"/>
              </a:rPr>
              <a:t>elu</a:t>
            </a: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(x) + 1</a:t>
            </a:r>
            <a:b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</a:b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Attention = </a:t>
            </a:r>
            <a:r>
              <a:rPr lang="el-GR" sz="2400" b="0" i="1" dirty="0">
                <a:solidFill>
                  <a:srgbClr val="2D3748"/>
                </a:solidFill>
                <a:effectLst/>
                <a:latin typeface="-apple-system"/>
              </a:rPr>
              <a:t>φ(</a:t>
            </a: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Q)(</a:t>
            </a:r>
            <a:r>
              <a:rPr lang="el-GR" sz="2400" b="0" i="1" dirty="0">
                <a:solidFill>
                  <a:srgbClr val="2D3748"/>
                </a:solidFill>
                <a:effectLst/>
                <a:latin typeface="-apple-system"/>
              </a:rPr>
              <a:t>φ(</a:t>
            </a: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K)</a:t>
            </a:r>
            <a:r>
              <a:rPr lang="en-US" sz="2400" b="0" i="1" baseline="30000" dirty="0">
                <a:solidFill>
                  <a:srgbClr val="2D3748"/>
                </a:solidFill>
                <a:effectLst/>
                <a:latin typeface="-apple-system"/>
              </a:rPr>
              <a:t>T</a:t>
            </a:r>
            <a:r>
              <a:rPr lang="en-US" sz="2400" b="0" i="1" dirty="0">
                <a:solidFill>
                  <a:srgbClr val="2D3748"/>
                </a:solidFill>
                <a:effectLst/>
                <a:latin typeface="-apple-system"/>
              </a:rPr>
              <a:t>V) / Z</a:t>
            </a:r>
          </a:p>
        </p:txBody>
      </p:sp>
    </p:spTree>
    <p:extLst>
      <p:ext uri="{BB962C8B-B14F-4D97-AF65-F5344CB8AC3E}">
        <p14:creationId xmlns:p14="http://schemas.microsoft.com/office/powerpoint/2010/main" val="360189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去掉 </a:t>
                </a:r>
                <a:r>
                  <a:rPr lang="en" altLang="zh-CN" sz="2800" b="0" dirty="0"/>
                  <a:t>Softmax</a:t>
                </a:r>
                <a:r>
                  <a:rPr lang="zh-CN" altLang="en-US" sz="2800" b="0" dirty="0"/>
                  <a:t> 的 </a:t>
                </a:r>
                <a:r>
                  <a:rPr lang="en" altLang="zh-CN" sz="2800" b="0" dirty="0"/>
                  <a:t>Attention</a:t>
                </a:r>
                <a:r>
                  <a:rPr lang="zh-CN" altLang="en-US" sz="2800" b="0" dirty="0"/>
                  <a:t> 复杂度可以降到最理想线性级别 </a:t>
                </a:r>
                <a14:m>
                  <m:oMath xmlns:m="http://schemas.openxmlformats.org/officeDocument/2006/math"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800" b="0" dirty="0"/>
                  <a:t>！</a:t>
                </a:r>
                <a:endParaRPr lang="en-US" altLang="zh-CN" sz="2800" b="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这就对计算的极致追求：</a:t>
                </a:r>
                <a:r>
                  <a:rPr lang="en" altLang="zh-CN" sz="2800" b="0" dirty="0"/>
                  <a:t>Linear Attention</a:t>
                </a:r>
                <a:r>
                  <a:rPr lang="zh-CN" altLang="en-US" sz="2800" b="0" dirty="0"/>
                  <a:t>！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0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39132</TotalTime>
  <Words>3577</Words>
  <Application>Microsoft Office PowerPoint</Application>
  <PresentationFormat>Custom</PresentationFormat>
  <Paragraphs>217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35</vt:i4>
      </vt:variant>
    </vt:vector>
  </HeadingPairs>
  <TitlesOfParts>
    <vt:vector size="58" baseType="lpstr">
      <vt:lpstr>ACGN-MiaoGB-Flash</vt:lpstr>
      <vt:lpstr>-apple-system</vt:lpstr>
      <vt:lpstr>Futura Medium</vt:lpstr>
      <vt:lpstr>Futura-Medium</vt:lpstr>
      <vt:lpstr>Lexend</vt:lpstr>
      <vt:lpstr>MathJax_Main</vt:lpstr>
      <vt:lpstr>微软雅黑</vt:lpstr>
      <vt:lpstr>微软雅黑</vt:lpstr>
      <vt:lpstr>PingFang SC Semibold</vt:lpstr>
      <vt:lpstr>Arial</vt:lpstr>
      <vt:lpstr>Calibri</vt:lpstr>
      <vt:lpstr>Cambria Math</vt:lpstr>
      <vt:lpstr>Courier New</vt:lpstr>
      <vt:lpstr>Georgia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高效 Transformer 研究  </vt:lpstr>
      <vt:lpstr>关于本内容</vt:lpstr>
      <vt:lpstr>为什么需要高效 Transformer？</vt:lpstr>
      <vt:lpstr>标准 Transformer 的效率瓶颈</vt:lpstr>
      <vt:lpstr>三种高效架构方案 </vt:lpstr>
      <vt:lpstr>PowerPoint Presentation</vt:lpstr>
      <vt:lpstr>Linear Attention</vt:lpstr>
      <vt:lpstr>Linear Attention</vt:lpstr>
      <vt:lpstr>PowerPoint Presentation</vt:lpstr>
      <vt:lpstr>Linear Attention</vt:lpstr>
      <vt:lpstr>Linear Attention</vt:lpstr>
      <vt:lpstr>Linear Attention</vt:lpstr>
      <vt:lpstr>Linear Attention</vt:lpstr>
      <vt:lpstr>Linear Attention</vt:lpstr>
      <vt:lpstr>Linear Attention</vt:lpstr>
      <vt:lpstr>PowerPoint Presentation</vt:lpstr>
      <vt:lpstr>Attention Free Transformer</vt:lpstr>
      <vt:lpstr>Attention Free Transformer</vt:lpstr>
      <vt:lpstr>Attention Free Transformer：Step1</vt:lpstr>
      <vt:lpstr>Attention Free Transformer：Step2</vt:lpstr>
      <vt:lpstr>Attention Free Transformer：Step3</vt:lpstr>
      <vt:lpstr>Attention Free Transformer：Step4</vt:lpstr>
      <vt:lpstr>Attention Free Transformer</vt:lpstr>
      <vt:lpstr>AFT</vt:lpstr>
      <vt:lpstr>PowerPoint Presentation</vt:lpstr>
      <vt:lpstr>三种稀疏注意力模式</vt:lpstr>
      <vt:lpstr>计算复杂度对比</vt:lpstr>
      <vt:lpstr>计算复杂度对比</vt:lpstr>
      <vt:lpstr>应用场景</vt:lpstr>
      <vt:lpstr>PowerPoint Presentation</vt:lpstr>
      <vt:lpstr>三条通往效率的道路 </vt:lpstr>
      <vt:lpstr>应用场景选择指南</vt:lpstr>
      <vt:lpstr>Linear Attention、AFT 与 Longformer 的特定局限性</vt:lpstr>
      <vt:lpstr>未来研究方向 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b3022</cp:lastModifiedBy>
  <cp:revision>10565</cp:revision>
  <cp:lastPrinted>2023-09-08T09:14:01Z</cp:lastPrinted>
  <dcterms:created xsi:type="dcterms:W3CDTF">2020-08-28T08:44:19Z</dcterms:created>
  <dcterms:modified xsi:type="dcterms:W3CDTF">2025-07-17T08:03:35Z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